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sldIdLst>
    <p:sldId id="256" r:id="rId3"/>
    <p:sldId id="257" r:id="rId4"/>
    <p:sldId id="268" r:id="rId5"/>
    <p:sldId id="258" r:id="rId6"/>
    <p:sldId id="265" r:id="rId7"/>
    <p:sldId id="259" r:id="rId8"/>
    <p:sldId id="278" r:id="rId9"/>
    <p:sldId id="262" r:id="rId10"/>
    <p:sldId id="260" r:id="rId11"/>
    <p:sldId id="264" r:id="rId12"/>
    <p:sldId id="261" r:id="rId13"/>
    <p:sldId id="279" r:id="rId14"/>
    <p:sldId id="271" r:id="rId15"/>
    <p:sldId id="266" r:id="rId16"/>
    <p:sldId id="272" r:id="rId17"/>
    <p:sldId id="274" r:id="rId18"/>
    <p:sldId id="275" r:id="rId19"/>
    <p:sldId id="277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259020"/>
    <a:srgbClr val="99FFCC"/>
    <a:srgbClr val="6666FF"/>
    <a:srgbClr val="FF3399"/>
    <a:srgbClr val="33CCFF"/>
    <a:srgbClr val="FF33CC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52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nature-landscape-3d-gif-animation-blog-spot-mobile-screen-saver.gif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381000" y="381000"/>
            <a:ext cx="8382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57200" y="1600200"/>
            <a:ext cx="4038600" cy="449580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70037"/>
            <a:ext cx="4038600" cy="4525963"/>
          </a:xfrm>
        </p:spPr>
        <p:txBody>
          <a:bodyPr/>
          <a:lstStyle>
            <a:lvl1pPr algn="ctr">
              <a:buNone/>
              <a:defRPr sz="3200" b="1" cap="none" spc="0" baseline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defRPr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Class-One</a:t>
            </a:r>
          </a:p>
          <a:p>
            <a:pPr lvl="0"/>
            <a:r>
              <a:rPr lang="en-US" dirty="0" smtClean="0"/>
              <a:t>Subject-English</a:t>
            </a:r>
          </a:p>
          <a:p>
            <a:pPr lvl="0"/>
            <a:r>
              <a:rPr lang="en-US" dirty="0" smtClean="0"/>
              <a:t>Time-45 minutes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70037"/>
            <a:ext cx="4038600" cy="4525963"/>
          </a:xfr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>
            <a:lvl1pPr algn="ctr">
              <a:buNone/>
              <a:defRPr sz="2400" b="1" cap="none" spc="0" baseline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defRPr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Mahfuz</a:t>
            </a:r>
            <a:r>
              <a:rPr lang="en-US" dirty="0" smtClean="0"/>
              <a:t> </a:t>
            </a:r>
            <a:r>
              <a:rPr lang="en-US" dirty="0" err="1" smtClean="0"/>
              <a:t>Ara</a:t>
            </a:r>
            <a:r>
              <a:rPr lang="en-US" dirty="0" smtClean="0"/>
              <a:t> Sultana</a:t>
            </a:r>
          </a:p>
          <a:p>
            <a:pPr lvl="0"/>
            <a:r>
              <a:rPr lang="en-US" dirty="0" smtClean="0"/>
              <a:t>Assistant teacher</a:t>
            </a:r>
          </a:p>
          <a:p>
            <a:pPr lvl="0"/>
            <a:r>
              <a:rPr lang="en-US" dirty="0" smtClean="0"/>
              <a:t>Carmichael College Government primary school.</a:t>
            </a:r>
          </a:p>
        </p:txBody>
      </p:sp>
      <p:sp>
        <p:nvSpPr>
          <p:cNvPr id="10" name="Frame 9"/>
          <p:cNvSpPr/>
          <p:nvPr userDrawn="1"/>
        </p:nvSpPr>
        <p:spPr>
          <a:xfrm>
            <a:off x="0" y="0"/>
            <a:ext cx="9296400" cy="6858000"/>
          </a:xfrm>
          <a:prstGeom prst="frame">
            <a:avLst>
              <a:gd name="adj1" fmla="val 40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4800" y="16002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Lesson’s Introduction </a:t>
            </a:r>
            <a:endParaRPr lang="en-US" sz="32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12" name="Picture 11" descr="flowerruler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4800" y="1219200"/>
            <a:ext cx="8610600" cy="333375"/>
          </a:xfrm>
          <a:prstGeom prst="rect">
            <a:avLst/>
          </a:prstGeom>
        </p:spPr>
      </p:pic>
      <p:sp>
        <p:nvSpPr>
          <p:cNvPr id="13" name="Flowchart: Summing Junction 12"/>
          <p:cNvSpPr/>
          <p:nvPr userDrawn="1"/>
        </p:nvSpPr>
        <p:spPr>
          <a:xfrm>
            <a:off x="25908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Summing Junction 13"/>
          <p:cNvSpPr/>
          <p:nvPr userDrawn="1"/>
        </p:nvSpPr>
        <p:spPr>
          <a:xfrm>
            <a:off x="22860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Summing Junction 14"/>
          <p:cNvSpPr/>
          <p:nvPr userDrawn="1"/>
        </p:nvSpPr>
        <p:spPr>
          <a:xfrm>
            <a:off x="19812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Summing Junction 15"/>
          <p:cNvSpPr/>
          <p:nvPr userDrawn="1"/>
        </p:nvSpPr>
        <p:spPr>
          <a:xfrm>
            <a:off x="16764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Summing Junction 16"/>
          <p:cNvSpPr/>
          <p:nvPr userDrawn="1"/>
        </p:nvSpPr>
        <p:spPr>
          <a:xfrm>
            <a:off x="13716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Summing Junction 17"/>
          <p:cNvSpPr/>
          <p:nvPr userDrawn="1"/>
        </p:nvSpPr>
        <p:spPr>
          <a:xfrm>
            <a:off x="10668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Summing Junction 18"/>
          <p:cNvSpPr/>
          <p:nvPr userDrawn="1"/>
        </p:nvSpPr>
        <p:spPr>
          <a:xfrm>
            <a:off x="5334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Summing Junction 19"/>
          <p:cNvSpPr/>
          <p:nvPr userDrawn="1"/>
        </p:nvSpPr>
        <p:spPr>
          <a:xfrm>
            <a:off x="7620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Summing Junction 20"/>
          <p:cNvSpPr/>
          <p:nvPr userDrawn="1"/>
        </p:nvSpPr>
        <p:spPr>
          <a:xfrm>
            <a:off x="41148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Summing Junction 21"/>
          <p:cNvSpPr/>
          <p:nvPr userDrawn="1"/>
        </p:nvSpPr>
        <p:spPr>
          <a:xfrm>
            <a:off x="38100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Summing Junction 22"/>
          <p:cNvSpPr/>
          <p:nvPr userDrawn="1"/>
        </p:nvSpPr>
        <p:spPr>
          <a:xfrm>
            <a:off x="35052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Summing Junction 23"/>
          <p:cNvSpPr/>
          <p:nvPr userDrawn="1"/>
        </p:nvSpPr>
        <p:spPr>
          <a:xfrm>
            <a:off x="32004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lowchart: Summing Junction 24"/>
          <p:cNvSpPr/>
          <p:nvPr userDrawn="1"/>
        </p:nvSpPr>
        <p:spPr>
          <a:xfrm>
            <a:off x="28956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Summing Junction 25"/>
          <p:cNvSpPr/>
          <p:nvPr userDrawn="1"/>
        </p:nvSpPr>
        <p:spPr>
          <a:xfrm>
            <a:off x="25908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Summing Junction 26"/>
          <p:cNvSpPr/>
          <p:nvPr userDrawn="1"/>
        </p:nvSpPr>
        <p:spPr>
          <a:xfrm>
            <a:off x="22860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owchart: Summing Junction 27"/>
          <p:cNvSpPr/>
          <p:nvPr userDrawn="1"/>
        </p:nvSpPr>
        <p:spPr>
          <a:xfrm>
            <a:off x="19812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Summing Junction 28"/>
          <p:cNvSpPr/>
          <p:nvPr userDrawn="1"/>
        </p:nvSpPr>
        <p:spPr>
          <a:xfrm>
            <a:off x="16764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Summing Junction 29"/>
          <p:cNvSpPr/>
          <p:nvPr userDrawn="1"/>
        </p:nvSpPr>
        <p:spPr>
          <a:xfrm>
            <a:off x="13716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owchart: Summing Junction 30"/>
          <p:cNvSpPr/>
          <p:nvPr userDrawn="1"/>
        </p:nvSpPr>
        <p:spPr>
          <a:xfrm>
            <a:off x="10668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Summing Junction 31"/>
          <p:cNvSpPr/>
          <p:nvPr userDrawn="1"/>
        </p:nvSpPr>
        <p:spPr>
          <a:xfrm>
            <a:off x="4572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Summing Junction 32"/>
          <p:cNvSpPr/>
          <p:nvPr userDrawn="1"/>
        </p:nvSpPr>
        <p:spPr>
          <a:xfrm>
            <a:off x="7620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Summing Junction 33"/>
          <p:cNvSpPr/>
          <p:nvPr userDrawn="1"/>
        </p:nvSpPr>
        <p:spPr>
          <a:xfrm>
            <a:off x="54102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Summing Junction 34"/>
          <p:cNvSpPr/>
          <p:nvPr userDrawn="1"/>
        </p:nvSpPr>
        <p:spPr>
          <a:xfrm>
            <a:off x="51054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Summing Junction 35"/>
          <p:cNvSpPr/>
          <p:nvPr userDrawn="1"/>
        </p:nvSpPr>
        <p:spPr>
          <a:xfrm>
            <a:off x="48006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Summing Junction 36"/>
          <p:cNvSpPr/>
          <p:nvPr userDrawn="1"/>
        </p:nvSpPr>
        <p:spPr>
          <a:xfrm>
            <a:off x="84582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lowchart: Summing Junction 37"/>
          <p:cNvSpPr/>
          <p:nvPr userDrawn="1"/>
        </p:nvSpPr>
        <p:spPr>
          <a:xfrm>
            <a:off x="81534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lowchart: Summing Junction 38"/>
          <p:cNvSpPr/>
          <p:nvPr userDrawn="1"/>
        </p:nvSpPr>
        <p:spPr>
          <a:xfrm>
            <a:off x="78486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lowchart: Summing Junction 39"/>
          <p:cNvSpPr/>
          <p:nvPr userDrawn="1"/>
        </p:nvSpPr>
        <p:spPr>
          <a:xfrm>
            <a:off x="75438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Summing Junction 40"/>
          <p:cNvSpPr/>
          <p:nvPr userDrawn="1"/>
        </p:nvSpPr>
        <p:spPr>
          <a:xfrm>
            <a:off x="72390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owchart: Summing Junction 41"/>
          <p:cNvSpPr/>
          <p:nvPr userDrawn="1"/>
        </p:nvSpPr>
        <p:spPr>
          <a:xfrm>
            <a:off x="69342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Summing Junction 42"/>
          <p:cNvSpPr/>
          <p:nvPr userDrawn="1"/>
        </p:nvSpPr>
        <p:spPr>
          <a:xfrm>
            <a:off x="66294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Summing Junction 43"/>
          <p:cNvSpPr/>
          <p:nvPr userDrawn="1"/>
        </p:nvSpPr>
        <p:spPr>
          <a:xfrm>
            <a:off x="63246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owchart: Summing Junction 44"/>
          <p:cNvSpPr/>
          <p:nvPr userDrawn="1"/>
        </p:nvSpPr>
        <p:spPr>
          <a:xfrm>
            <a:off x="60198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lowchart: Summing Junction 45"/>
          <p:cNvSpPr/>
          <p:nvPr userDrawn="1"/>
        </p:nvSpPr>
        <p:spPr>
          <a:xfrm>
            <a:off x="57150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lowchart: Summing Junction 46"/>
          <p:cNvSpPr/>
          <p:nvPr userDrawn="1"/>
        </p:nvSpPr>
        <p:spPr>
          <a:xfrm>
            <a:off x="54102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Summing Junction 47"/>
          <p:cNvSpPr/>
          <p:nvPr userDrawn="1"/>
        </p:nvSpPr>
        <p:spPr>
          <a:xfrm>
            <a:off x="51054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lowchart: Summing Junction 48"/>
          <p:cNvSpPr/>
          <p:nvPr userDrawn="1"/>
        </p:nvSpPr>
        <p:spPr>
          <a:xfrm>
            <a:off x="4800600" y="25146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lowchart: Summing Junction 49"/>
          <p:cNvSpPr/>
          <p:nvPr userDrawn="1"/>
        </p:nvSpPr>
        <p:spPr>
          <a:xfrm>
            <a:off x="38100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lowchart: Summing Junction 50"/>
          <p:cNvSpPr/>
          <p:nvPr userDrawn="1"/>
        </p:nvSpPr>
        <p:spPr>
          <a:xfrm>
            <a:off x="35052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lowchart: Summing Junction 51"/>
          <p:cNvSpPr/>
          <p:nvPr userDrawn="1"/>
        </p:nvSpPr>
        <p:spPr>
          <a:xfrm>
            <a:off x="32004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lowchart: Summing Junction 52"/>
          <p:cNvSpPr/>
          <p:nvPr userDrawn="1"/>
        </p:nvSpPr>
        <p:spPr>
          <a:xfrm>
            <a:off x="28956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 userDrawn="1"/>
        </p:nvSpPr>
        <p:spPr>
          <a:xfrm>
            <a:off x="4038600" y="1671935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Teacher’s Introduction</a:t>
            </a:r>
            <a:endParaRPr lang="en-US" sz="2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58" name="Flowchart: Summing Junction 57"/>
          <p:cNvSpPr/>
          <p:nvPr userDrawn="1"/>
        </p:nvSpPr>
        <p:spPr>
          <a:xfrm>
            <a:off x="41148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Summing Junction 58"/>
          <p:cNvSpPr/>
          <p:nvPr userDrawn="1"/>
        </p:nvSpPr>
        <p:spPr>
          <a:xfrm>
            <a:off x="84582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Summing Junction 59"/>
          <p:cNvSpPr/>
          <p:nvPr userDrawn="1"/>
        </p:nvSpPr>
        <p:spPr>
          <a:xfrm>
            <a:off x="81534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Summing Junction 60"/>
          <p:cNvSpPr/>
          <p:nvPr userDrawn="1"/>
        </p:nvSpPr>
        <p:spPr>
          <a:xfrm>
            <a:off x="78486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Summing Junction 61"/>
          <p:cNvSpPr/>
          <p:nvPr userDrawn="1"/>
        </p:nvSpPr>
        <p:spPr>
          <a:xfrm>
            <a:off x="75438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lowchart: Summing Junction 62"/>
          <p:cNvSpPr/>
          <p:nvPr userDrawn="1"/>
        </p:nvSpPr>
        <p:spPr>
          <a:xfrm>
            <a:off x="72390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lowchart: Summing Junction 63"/>
          <p:cNvSpPr/>
          <p:nvPr userDrawn="1"/>
        </p:nvSpPr>
        <p:spPr>
          <a:xfrm>
            <a:off x="69342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lowchart: Summing Junction 64"/>
          <p:cNvSpPr/>
          <p:nvPr userDrawn="1"/>
        </p:nvSpPr>
        <p:spPr>
          <a:xfrm>
            <a:off x="66294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lowchart: Summing Junction 65"/>
          <p:cNvSpPr/>
          <p:nvPr userDrawn="1"/>
        </p:nvSpPr>
        <p:spPr>
          <a:xfrm>
            <a:off x="63246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lowchart: Summing Junction 66"/>
          <p:cNvSpPr/>
          <p:nvPr userDrawn="1"/>
        </p:nvSpPr>
        <p:spPr>
          <a:xfrm>
            <a:off x="60198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lowchart: Summing Junction 67"/>
          <p:cNvSpPr/>
          <p:nvPr userDrawn="1"/>
        </p:nvSpPr>
        <p:spPr>
          <a:xfrm>
            <a:off x="5715000" y="5638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09799"/>
            <a:ext cx="4114800" cy="39163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Frame 12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61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13" descr="nature-landscape-3d-gif-animation-blog-spot-mobile-screen-saver.gif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1000" y="381000"/>
            <a:ext cx="8305800" cy="6019800"/>
          </a:xfrm>
          <a:prstGeom prst="rect">
            <a:avLst/>
          </a:prstGeom>
        </p:spPr>
      </p:pic>
      <p:pic>
        <p:nvPicPr>
          <p:cNvPr id="12" name="Picture 11" descr="flowerruler.gi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800" y="1447800"/>
            <a:ext cx="85344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42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how-are-you23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7400" y="1219200"/>
            <a:ext cx="4800599" cy="3935679"/>
          </a:xfrm>
          <a:prstGeom prst="rect">
            <a:avLst/>
          </a:prstGeom>
        </p:spPr>
      </p:pic>
      <p:sp>
        <p:nvSpPr>
          <p:cNvPr id="8" name="Flowchart: Document 7"/>
          <p:cNvSpPr/>
          <p:nvPr userDrawn="1"/>
        </p:nvSpPr>
        <p:spPr>
          <a:xfrm rot="10800000">
            <a:off x="304800" y="3581400"/>
            <a:ext cx="8534400" cy="2971800"/>
          </a:xfrm>
          <a:prstGeom prst="flowChartDocument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81000" y="0"/>
            <a:ext cx="4114800" cy="601980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5740"/>
            </a:avLst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4648200" y="381000"/>
            <a:ext cx="4114800" cy="571500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Summing Junction 13"/>
          <p:cNvSpPr/>
          <p:nvPr userDrawn="1"/>
        </p:nvSpPr>
        <p:spPr>
          <a:xfrm>
            <a:off x="4572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Summing Junction 14"/>
          <p:cNvSpPr/>
          <p:nvPr userDrawn="1"/>
        </p:nvSpPr>
        <p:spPr>
          <a:xfrm>
            <a:off x="6858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Summing Junction 15"/>
          <p:cNvSpPr/>
          <p:nvPr userDrawn="1"/>
        </p:nvSpPr>
        <p:spPr>
          <a:xfrm>
            <a:off x="9144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Summing Junction 16"/>
          <p:cNvSpPr/>
          <p:nvPr userDrawn="1"/>
        </p:nvSpPr>
        <p:spPr>
          <a:xfrm>
            <a:off x="11430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Summing Junction 17"/>
          <p:cNvSpPr/>
          <p:nvPr userDrawn="1"/>
        </p:nvSpPr>
        <p:spPr>
          <a:xfrm>
            <a:off x="13716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Summing Junction 18"/>
          <p:cNvSpPr/>
          <p:nvPr userDrawn="1"/>
        </p:nvSpPr>
        <p:spPr>
          <a:xfrm>
            <a:off x="42672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Summing Junction 19"/>
          <p:cNvSpPr/>
          <p:nvPr userDrawn="1"/>
        </p:nvSpPr>
        <p:spPr>
          <a:xfrm>
            <a:off x="18288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Summing Junction 20"/>
          <p:cNvSpPr/>
          <p:nvPr userDrawn="1"/>
        </p:nvSpPr>
        <p:spPr>
          <a:xfrm>
            <a:off x="22098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Summing Junction 21"/>
          <p:cNvSpPr/>
          <p:nvPr userDrawn="1"/>
        </p:nvSpPr>
        <p:spPr>
          <a:xfrm>
            <a:off x="24384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Summing Junction 22"/>
          <p:cNvSpPr/>
          <p:nvPr userDrawn="1"/>
        </p:nvSpPr>
        <p:spPr>
          <a:xfrm>
            <a:off x="26670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Summing Junction 23"/>
          <p:cNvSpPr/>
          <p:nvPr userDrawn="1"/>
        </p:nvSpPr>
        <p:spPr>
          <a:xfrm>
            <a:off x="28956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Summing Junction 24"/>
          <p:cNvSpPr/>
          <p:nvPr userDrawn="1"/>
        </p:nvSpPr>
        <p:spPr>
          <a:xfrm>
            <a:off x="31242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Summing Junction 25"/>
          <p:cNvSpPr/>
          <p:nvPr userDrawn="1"/>
        </p:nvSpPr>
        <p:spPr>
          <a:xfrm>
            <a:off x="33528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Summing Junction 26"/>
          <p:cNvSpPr/>
          <p:nvPr userDrawn="1"/>
        </p:nvSpPr>
        <p:spPr>
          <a:xfrm>
            <a:off x="35814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lowchart: Summing Junction 27"/>
          <p:cNvSpPr/>
          <p:nvPr userDrawn="1"/>
        </p:nvSpPr>
        <p:spPr>
          <a:xfrm>
            <a:off x="38100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lowchart: Summing Junction 28"/>
          <p:cNvSpPr/>
          <p:nvPr userDrawn="1"/>
        </p:nvSpPr>
        <p:spPr>
          <a:xfrm>
            <a:off x="40386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Summing Junction 29"/>
          <p:cNvSpPr/>
          <p:nvPr userDrawn="1"/>
        </p:nvSpPr>
        <p:spPr>
          <a:xfrm>
            <a:off x="457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lowchart: Summing Junction 30"/>
          <p:cNvSpPr/>
          <p:nvPr userDrawn="1"/>
        </p:nvSpPr>
        <p:spPr>
          <a:xfrm>
            <a:off x="6858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Summing Junction 31"/>
          <p:cNvSpPr/>
          <p:nvPr userDrawn="1"/>
        </p:nvSpPr>
        <p:spPr>
          <a:xfrm>
            <a:off x="9144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Summing Junction 32"/>
          <p:cNvSpPr/>
          <p:nvPr userDrawn="1"/>
        </p:nvSpPr>
        <p:spPr>
          <a:xfrm>
            <a:off x="11430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Summing Junction 33"/>
          <p:cNvSpPr/>
          <p:nvPr userDrawn="1"/>
        </p:nvSpPr>
        <p:spPr>
          <a:xfrm>
            <a:off x="13716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Summing Junction 34"/>
          <p:cNvSpPr/>
          <p:nvPr userDrawn="1"/>
        </p:nvSpPr>
        <p:spPr>
          <a:xfrm>
            <a:off x="67056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owchart: Summing Junction 35"/>
          <p:cNvSpPr/>
          <p:nvPr userDrawn="1"/>
        </p:nvSpPr>
        <p:spPr>
          <a:xfrm>
            <a:off x="69342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Summing Junction 36"/>
          <p:cNvSpPr/>
          <p:nvPr userDrawn="1"/>
        </p:nvSpPr>
        <p:spPr>
          <a:xfrm>
            <a:off x="64770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lowchart: Summing Junction 37"/>
          <p:cNvSpPr/>
          <p:nvPr userDrawn="1"/>
        </p:nvSpPr>
        <p:spPr>
          <a:xfrm>
            <a:off x="62484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lowchart: Summing Junction 38"/>
          <p:cNvSpPr/>
          <p:nvPr userDrawn="1"/>
        </p:nvSpPr>
        <p:spPr>
          <a:xfrm>
            <a:off x="60198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lowchart: Summing Junction 39"/>
          <p:cNvSpPr/>
          <p:nvPr userDrawn="1"/>
        </p:nvSpPr>
        <p:spPr>
          <a:xfrm>
            <a:off x="57912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Summing Junction 40"/>
          <p:cNvSpPr/>
          <p:nvPr userDrawn="1"/>
        </p:nvSpPr>
        <p:spPr>
          <a:xfrm>
            <a:off x="55626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owchart: Summing Junction 41"/>
          <p:cNvSpPr/>
          <p:nvPr userDrawn="1"/>
        </p:nvSpPr>
        <p:spPr>
          <a:xfrm>
            <a:off x="53340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Summing Junction 42"/>
          <p:cNvSpPr/>
          <p:nvPr userDrawn="1"/>
        </p:nvSpPr>
        <p:spPr>
          <a:xfrm>
            <a:off x="51054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Summing Junction 43"/>
          <p:cNvSpPr/>
          <p:nvPr userDrawn="1"/>
        </p:nvSpPr>
        <p:spPr>
          <a:xfrm>
            <a:off x="48768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owchart: Summing Junction 44"/>
          <p:cNvSpPr/>
          <p:nvPr userDrawn="1"/>
        </p:nvSpPr>
        <p:spPr>
          <a:xfrm>
            <a:off x="46482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lowchart: Summing Junction 45"/>
          <p:cNvSpPr/>
          <p:nvPr userDrawn="1"/>
        </p:nvSpPr>
        <p:spPr>
          <a:xfrm>
            <a:off x="4267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lowchart: Summing Junction 46"/>
          <p:cNvSpPr/>
          <p:nvPr userDrawn="1"/>
        </p:nvSpPr>
        <p:spPr>
          <a:xfrm>
            <a:off x="40386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Summing Junction 47"/>
          <p:cNvSpPr/>
          <p:nvPr userDrawn="1"/>
        </p:nvSpPr>
        <p:spPr>
          <a:xfrm>
            <a:off x="38100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lowchart: Summing Junction 48"/>
          <p:cNvSpPr/>
          <p:nvPr userDrawn="1"/>
        </p:nvSpPr>
        <p:spPr>
          <a:xfrm>
            <a:off x="35814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lowchart: Summing Junction 49"/>
          <p:cNvSpPr/>
          <p:nvPr userDrawn="1"/>
        </p:nvSpPr>
        <p:spPr>
          <a:xfrm>
            <a:off x="33528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lowchart: Summing Junction 50"/>
          <p:cNvSpPr/>
          <p:nvPr userDrawn="1"/>
        </p:nvSpPr>
        <p:spPr>
          <a:xfrm>
            <a:off x="3124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lowchart: Summing Junction 51"/>
          <p:cNvSpPr/>
          <p:nvPr userDrawn="1"/>
        </p:nvSpPr>
        <p:spPr>
          <a:xfrm>
            <a:off x="25146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lowchart: Summing Junction 52"/>
          <p:cNvSpPr/>
          <p:nvPr userDrawn="1"/>
        </p:nvSpPr>
        <p:spPr>
          <a:xfrm>
            <a:off x="22860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lowchart: Summing Junction 53"/>
          <p:cNvSpPr/>
          <p:nvPr userDrawn="1"/>
        </p:nvSpPr>
        <p:spPr>
          <a:xfrm>
            <a:off x="18288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lowchart: Summing Junction 54"/>
          <p:cNvSpPr/>
          <p:nvPr userDrawn="1"/>
        </p:nvSpPr>
        <p:spPr>
          <a:xfrm>
            <a:off x="1600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Summing Junction 55"/>
          <p:cNvSpPr/>
          <p:nvPr userDrawn="1"/>
        </p:nvSpPr>
        <p:spPr>
          <a:xfrm>
            <a:off x="56388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lowchart: Summing Junction 56"/>
          <p:cNvSpPr/>
          <p:nvPr userDrawn="1"/>
        </p:nvSpPr>
        <p:spPr>
          <a:xfrm>
            <a:off x="20574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owchart: Summing Junction 57"/>
          <p:cNvSpPr/>
          <p:nvPr userDrawn="1"/>
        </p:nvSpPr>
        <p:spPr>
          <a:xfrm>
            <a:off x="78486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Summing Junction 58"/>
          <p:cNvSpPr/>
          <p:nvPr userDrawn="1"/>
        </p:nvSpPr>
        <p:spPr>
          <a:xfrm>
            <a:off x="83820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Summing Junction 59"/>
          <p:cNvSpPr/>
          <p:nvPr userDrawn="1"/>
        </p:nvSpPr>
        <p:spPr>
          <a:xfrm>
            <a:off x="80772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Summing Junction 60"/>
          <p:cNvSpPr/>
          <p:nvPr userDrawn="1"/>
        </p:nvSpPr>
        <p:spPr>
          <a:xfrm>
            <a:off x="76200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Summing Junction 61"/>
          <p:cNvSpPr/>
          <p:nvPr userDrawn="1"/>
        </p:nvSpPr>
        <p:spPr>
          <a:xfrm>
            <a:off x="73914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lowchart: Summing Junction 62"/>
          <p:cNvSpPr/>
          <p:nvPr userDrawn="1"/>
        </p:nvSpPr>
        <p:spPr>
          <a:xfrm>
            <a:off x="71628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lowchart: Summing Junction 63"/>
          <p:cNvSpPr/>
          <p:nvPr userDrawn="1"/>
        </p:nvSpPr>
        <p:spPr>
          <a:xfrm>
            <a:off x="83820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lowchart: Summing Junction 64"/>
          <p:cNvSpPr/>
          <p:nvPr userDrawn="1"/>
        </p:nvSpPr>
        <p:spPr>
          <a:xfrm>
            <a:off x="81534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lowchart: Summing Junction 65"/>
          <p:cNvSpPr/>
          <p:nvPr userDrawn="1"/>
        </p:nvSpPr>
        <p:spPr>
          <a:xfrm>
            <a:off x="79248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lowchart: Summing Junction 66"/>
          <p:cNvSpPr/>
          <p:nvPr userDrawn="1"/>
        </p:nvSpPr>
        <p:spPr>
          <a:xfrm>
            <a:off x="7696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lowchart: Summing Junction 67"/>
          <p:cNvSpPr/>
          <p:nvPr userDrawn="1"/>
        </p:nvSpPr>
        <p:spPr>
          <a:xfrm>
            <a:off x="74676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lowchart: Summing Junction 68"/>
          <p:cNvSpPr/>
          <p:nvPr userDrawn="1"/>
        </p:nvSpPr>
        <p:spPr>
          <a:xfrm>
            <a:off x="72390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lowchart: Summing Junction 69"/>
          <p:cNvSpPr/>
          <p:nvPr userDrawn="1"/>
        </p:nvSpPr>
        <p:spPr>
          <a:xfrm>
            <a:off x="70104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lowchart: Summing Junction 70"/>
          <p:cNvSpPr/>
          <p:nvPr userDrawn="1"/>
        </p:nvSpPr>
        <p:spPr>
          <a:xfrm>
            <a:off x="67818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lowchart: Summing Junction 71"/>
          <p:cNvSpPr/>
          <p:nvPr userDrawn="1"/>
        </p:nvSpPr>
        <p:spPr>
          <a:xfrm>
            <a:off x="6553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lowchart: Summing Junction 72"/>
          <p:cNvSpPr/>
          <p:nvPr userDrawn="1"/>
        </p:nvSpPr>
        <p:spPr>
          <a:xfrm>
            <a:off x="63246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lowchart: Summing Junction 73"/>
          <p:cNvSpPr/>
          <p:nvPr userDrawn="1"/>
        </p:nvSpPr>
        <p:spPr>
          <a:xfrm>
            <a:off x="60960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lowchart: Summing Junction 74"/>
          <p:cNvSpPr/>
          <p:nvPr userDrawn="1"/>
        </p:nvSpPr>
        <p:spPr>
          <a:xfrm>
            <a:off x="58674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lowchart: Summing Junction 75"/>
          <p:cNvSpPr/>
          <p:nvPr userDrawn="1"/>
        </p:nvSpPr>
        <p:spPr>
          <a:xfrm>
            <a:off x="48768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lowchart: Summing Junction 76"/>
          <p:cNvSpPr/>
          <p:nvPr userDrawn="1"/>
        </p:nvSpPr>
        <p:spPr>
          <a:xfrm>
            <a:off x="4648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lowchart: Summing Junction 77"/>
          <p:cNvSpPr/>
          <p:nvPr userDrawn="1"/>
        </p:nvSpPr>
        <p:spPr>
          <a:xfrm>
            <a:off x="28956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Flowchart: Summing Junction 78"/>
          <p:cNvSpPr/>
          <p:nvPr userDrawn="1"/>
        </p:nvSpPr>
        <p:spPr>
          <a:xfrm>
            <a:off x="2743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lowchart: Summing Junction 79"/>
          <p:cNvSpPr/>
          <p:nvPr userDrawn="1"/>
        </p:nvSpPr>
        <p:spPr>
          <a:xfrm>
            <a:off x="51816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lowchart: Summing Junction 80"/>
          <p:cNvSpPr/>
          <p:nvPr userDrawn="1"/>
        </p:nvSpPr>
        <p:spPr>
          <a:xfrm>
            <a:off x="5410200" y="6019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lowchart: Summing Junction 82"/>
          <p:cNvSpPr/>
          <p:nvPr userDrawn="1"/>
        </p:nvSpPr>
        <p:spPr>
          <a:xfrm>
            <a:off x="20574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lowchart: Summing Junction 83"/>
          <p:cNvSpPr/>
          <p:nvPr userDrawn="1"/>
        </p:nvSpPr>
        <p:spPr>
          <a:xfrm>
            <a:off x="1600200" y="1447800"/>
            <a:ext cx="228600" cy="1524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lowchart: Summing Junction 84"/>
          <p:cNvSpPr/>
          <p:nvPr userDrawn="1"/>
        </p:nvSpPr>
        <p:spPr>
          <a:xfrm rot="5400000">
            <a:off x="2971800" y="1905000"/>
            <a:ext cx="3276600" cy="2286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lowchart: Summing Junction 85"/>
          <p:cNvSpPr/>
          <p:nvPr userDrawn="1"/>
        </p:nvSpPr>
        <p:spPr>
          <a:xfrm rot="5400000">
            <a:off x="2971800" y="4419600"/>
            <a:ext cx="3276600" cy="228600"/>
          </a:xfrm>
          <a:prstGeom prst="flowChartSummingJunction">
            <a:avLst/>
          </a:prstGeom>
          <a:solidFill>
            <a:srgbClr val="00B0F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E90E6-3014-4766-8EBE-A5E7D3E07A32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9ADA5-07B8-4D24-A9CA-EA88B25686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61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3AEF2-49EC-4918-A76A-4C44D0378B1D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0B116-04AC-4F90-8809-32AEA4F6BF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10.gif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8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0" Type="http://schemas.openxmlformats.org/officeDocument/2006/relationships/image" Target="../media/image26.png"/><Relationship Id="rId4" Type="http://schemas.openxmlformats.org/officeDocument/2006/relationships/image" Target="../media/image18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sh.pn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57401" y="5090162"/>
            <a:ext cx="1066800" cy="853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95600" y="3048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Welcome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1676400"/>
            <a:ext cx="4038600" cy="3687763"/>
          </a:xfrm>
        </p:spPr>
        <p:txBody>
          <a:bodyPr>
            <a:normAutofit fontScale="85000" lnSpcReduction="10000"/>
          </a:bodyPr>
          <a:lstStyle/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r>
              <a:rPr lang="en-US" dirty="0" smtClean="0"/>
              <a:t>Class-One</a:t>
            </a:r>
          </a:p>
          <a:p>
            <a:pPr lvl="0"/>
            <a:r>
              <a:rPr lang="en-US" dirty="0" smtClean="0"/>
              <a:t>Subject-English</a:t>
            </a:r>
          </a:p>
          <a:p>
            <a:pPr lvl="0"/>
            <a:r>
              <a:rPr lang="en-US" dirty="0" smtClean="0"/>
              <a:t>Unit-4;Let’s count</a:t>
            </a:r>
          </a:p>
          <a:p>
            <a:pPr lvl="0"/>
            <a:r>
              <a:rPr lang="en-US" dirty="0" smtClean="0"/>
              <a:t>Lesson – 3; Rhyme</a:t>
            </a:r>
          </a:p>
          <a:p>
            <a:pPr lvl="0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“One two three four five”</a:t>
            </a:r>
          </a:p>
          <a:p>
            <a:pPr lvl="0"/>
            <a:r>
              <a:rPr lang="en-US" dirty="0" smtClean="0"/>
              <a:t>Time-45 minutes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0"/>
            <a:endParaRPr lang="en-US" dirty="0" smtClean="0"/>
          </a:p>
          <a:p>
            <a:pPr lvl="0"/>
            <a:endParaRPr lang="en-US" dirty="0"/>
          </a:p>
          <a:p>
            <a:pPr lvl="0"/>
            <a:r>
              <a:rPr lang="en-US" sz="3200" dirty="0" err="1" smtClean="0"/>
              <a:t>Mahfuz</a:t>
            </a:r>
            <a:r>
              <a:rPr lang="en-US" sz="3200" dirty="0" smtClean="0"/>
              <a:t> </a:t>
            </a:r>
            <a:r>
              <a:rPr lang="en-US" sz="3200" dirty="0" err="1" smtClean="0"/>
              <a:t>Ara</a:t>
            </a:r>
            <a:r>
              <a:rPr lang="en-US" sz="3200" dirty="0" smtClean="0"/>
              <a:t> Sultana</a:t>
            </a:r>
          </a:p>
          <a:p>
            <a:pPr lvl="0"/>
            <a:r>
              <a:rPr lang="en-US" sz="3200" dirty="0" smtClean="0"/>
              <a:t>Assistant teacher</a:t>
            </a:r>
          </a:p>
          <a:p>
            <a:pPr lvl="0"/>
            <a:r>
              <a:rPr lang="en-US" sz="3200" dirty="0" smtClean="0"/>
              <a:t>Carmichael College Government primary school.</a:t>
            </a:r>
            <a:endParaRPr lang="en-US" dirty="0" smtClean="0"/>
          </a:p>
          <a:p>
            <a:pPr lvl="0"/>
            <a:r>
              <a:rPr lang="en-US" sz="3200" dirty="0" err="1" smtClean="0"/>
              <a:t>Rangpur</a:t>
            </a:r>
            <a:r>
              <a:rPr lang="en-US" sz="3200" dirty="0" smtClean="0"/>
              <a:t> city.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457200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n>
                  <a:solidFill>
                    <a:srgbClr val="FF0000"/>
                  </a:solidFill>
                </a:ln>
                <a:solidFill>
                  <a:schemeClr val="accent2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Introduction</a:t>
            </a:r>
            <a:endParaRPr lang="en-US" sz="4400" dirty="0">
              <a:ln>
                <a:solidFill>
                  <a:srgbClr val="FF0000"/>
                </a:solidFill>
              </a:ln>
              <a:solidFill>
                <a:schemeClr val="accent2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096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Learning Outcomes</a:t>
            </a:r>
            <a:endParaRPr lang="en-US" sz="44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5" name="Picture 4" descr="flowerrul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8153400" cy="685800"/>
          </a:xfrm>
          <a:prstGeom prst="rect">
            <a:avLst/>
          </a:prstGeom>
        </p:spPr>
      </p:pic>
      <p:sp>
        <p:nvSpPr>
          <p:cNvPr id="6" name="Diamond 5"/>
          <p:cNvSpPr/>
          <p:nvPr/>
        </p:nvSpPr>
        <p:spPr>
          <a:xfrm>
            <a:off x="1600200" y="3810000"/>
            <a:ext cx="381000" cy="533400"/>
          </a:xfrm>
          <a:prstGeom prst="diamond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447800" y="23622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Student will be able to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828800" y="3657600"/>
            <a:ext cx="662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read  the text and recite the rhyme    with correct pronunciation.</a:t>
            </a:r>
            <a:endParaRPr lang="en-US" sz="3600" dirty="0"/>
          </a:p>
        </p:txBody>
      </p:sp>
      <p:sp>
        <p:nvSpPr>
          <p:cNvPr id="9" name="Diamond 8"/>
          <p:cNvSpPr/>
          <p:nvPr/>
        </p:nvSpPr>
        <p:spPr>
          <a:xfrm>
            <a:off x="1066800" y="3810000"/>
            <a:ext cx="381000" cy="533400"/>
          </a:xfrm>
          <a:prstGeom prst="diamond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mond 11"/>
          <p:cNvSpPr/>
          <p:nvPr/>
        </p:nvSpPr>
        <p:spPr>
          <a:xfrm>
            <a:off x="1295400" y="3429000"/>
            <a:ext cx="381000" cy="533400"/>
          </a:xfrm>
          <a:prstGeom prst="diamond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amond 12"/>
          <p:cNvSpPr/>
          <p:nvPr/>
        </p:nvSpPr>
        <p:spPr>
          <a:xfrm>
            <a:off x="1295400" y="4191000"/>
            <a:ext cx="381000" cy="533400"/>
          </a:xfrm>
          <a:prstGeom prst="diamond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800"/>
                            </p:stCondLst>
                            <p:childTnLst>
                              <p:par>
                                <p:cTn id="30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800"/>
                            </p:stCondLst>
                            <p:childTnLst>
                              <p:par>
                                <p:cTn id="3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800"/>
                            </p:stCondLst>
                            <p:childTnLst>
                              <p:par>
                                <p:cTn id="36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800"/>
                            </p:stCondLst>
                            <p:childTnLst>
                              <p:par>
                                <p:cTn id="39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10" grpId="0"/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ature-landscape-3d-gif-animation-blog-spot-mobile-screen-saver.gif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tretch>
            <a:fillRect/>
          </a:stretch>
        </p:blipFill>
        <p:spPr>
          <a:xfrm>
            <a:off x="381000" y="304800"/>
            <a:ext cx="8382000" cy="617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Content Placeholder 4" descr="1002953_491687250900637_996635205_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3371850"/>
            <a:ext cx="4143627" cy="31051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mach-dhor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3351600"/>
            <a:ext cx="4001849" cy="297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752600" y="6858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are they doing?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0" y="11430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Have you ever gone to fishing?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52600" y="1752600"/>
            <a:ext cx="7391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 many fishes have you caught?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Explosion 2 11"/>
          <p:cNvSpPr/>
          <p:nvPr/>
        </p:nvSpPr>
        <p:spPr>
          <a:xfrm>
            <a:off x="228600" y="228600"/>
            <a:ext cx="2438400" cy="2057400"/>
          </a:xfrm>
          <a:prstGeom prst="irregularSeal2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Creating emotion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nd-clip-art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724400"/>
            <a:ext cx="1828800" cy="1743456"/>
          </a:xfrm>
          <a:prstGeom prst="rect">
            <a:avLst/>
          </a:prstGeom>
        </p:spPr>
      </p:pic>
      <p:pic>
        <p:nvPicPr>
          <p:cNvPr id="9" name="Picture 8" descr="duck-pond-h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7461" y="4384557"/>
            <a:ext cx="1432139" cy="720843"/>
          </a:xfrm>
          <a:prstGeom prst="rect">
            <a:avLst/>
          </a:prstGeom>
        </p:spPr>
      </p:pic>
      <p:sp>
        <p:nvSpPr>
          <p:cNvPr id="11" name="Flowchart: Punched Tape 10"/>
          <p:cNvSpPr/>
          <p:nvPr/>
        </p:nvSpPr>
        <p:spPr>
          <a:xfrm>
            <a:off x="304800" y="3429000"/>
            <a:ext cx="8534400" cy="3048000"/>
          </a:xfrm>
          <a:prstGeom prst="flowChartPunchedTape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2" descr="in boat catching fish.gif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629400" y="3810000"/>
            <a:ext cx="1219200" cy="1769979"/>
          </a:xfrm>
        </p:spPr>
      </p:pic>
      <p:pic>
        <p:nvPicPr>
          <p:cNvPr id="14" name="Picture 13" descr="LilyPond-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8400" y="5181600"/>
            <a:ext cx="939482" cy="9394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R11 - Romi Palms &amp; Trees - 001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0" y="1905000"/>
            <a:ext cx="6553200" cy="4460272"/>
          </a:xfrm>
          <a:prstGeom prst="rect">
            <a:avLst/>
          </a:prstGeom>
        </p:spPr>
      </p:pic>
      <p:pic>
        <p:nvPicPr>
          <p:cNvPr id="12" name="Picture 11" descr="grass3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34000" y="5638800"/>
            <a:ext cx="634669" cy="797796"/>
          </a:xfrm>
          <a:prstGeom prst="rect">
            <a:avLst/>
          </a:prstGeom>
        </p:spPr>
      </p:pic>
      <p:pic>
        <p:nvPicPr>
          <p:cNvPr id="15" name="Picture 14" descr="grass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91000" y="5943600"/>
            <a:ext cx="392192" cy="492996"/>
          </a:xfrm>
          <a:prstGeom prst="rect">
            <a:avLst/>
          </a:prstGeom>
        </p:spPr>
      </p:pic>
      <p:pic>
        <p:nvPicPr>
          <p:cNvPr id="16" name="Picture 15" descr="grass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67600" y="5486400"/>
            <a:ext cx="755907" cy="95019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667000" y="4572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Is fishing enjoyable</a:t>
            </a:r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? 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3073" name="Content Placeholder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71600" y="2133600"/>
          <a:ext cx="1275644" cy="1076325"/>
        </p:xfrm>
        <a:graphic>
          <a:graphicData uri="http://schemas.openxmlformats.org/presentationml/2006/ole">
            <p:oleObj spid="_x0000_s3073" name="Packager Shell Object" showAsIcon="1" r:id="rId11" imgW="914400" imgH="771480" progId="Package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38200" y="9906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Do you want to hear a fishing song? </a:t>
            </a:r>
            <a:endParaRPr lang="en-US" sz="3200" b="1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00200" y="15240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7780" cmpd="sng">
                  <a:solidFill>
                    <a:schemeClr val="bg2">
                      <a:lumMod val="1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Let’s see the video.   </a:t>
            </a:r>
            <a:endParaRPr lang="en-US" sz="3200" b="1" dirty="0">
              <a:ln w="17780" cmpd="sng">
                <a:solidFill>
                  <a:schemeClr val="bg2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Gone Fishing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6400" y="3901605"/>
            <a:ext cx="2819400" cy="20264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371600" y="6096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 we read the rhyme.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381000" y="1752600"/>
            <a:ext cx="1371600" cy="914400"/>
          </a:xfrm>
          <a:prstGeom prst="ellipse">
            <a:avLst/>
          </a:prstGeom>
          <a:solidFill>
            <a:srgbClr val="00B05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20205877">
            <a:off x="544301" y="17526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One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990600" y="2590800"/>
            <a:ext cx="1447800" cy="990600"/>
          </a:xfrm>
          <a:prstGeom prst="ellipse">
            <a:avLst/>
          </a:prstGeom>
          <a:solidFill>
            <a:srgbClr val="00B0F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905000" y="3276600"/>
            <a:ext cx="1371600" cy="1143000"/>
          </a:xfrm>
          <a:prstGeom prst="ellipse">
            <a:avLst/>
          </a:prstGeom>
          <a:solidFill>
            <a:srgbClr val="FFC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76600" y="5257800"/>
            <a:ext cx="1371600" cy="10668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514600" y="4191000"/>
            <a:ext cx="1447800" cy="1066800"/>
          </a:xfrm>
          <a:prstGeom prst="ellipse">
            <a:avLst/>
          </a:prstGeom>
          <a:solidFill>
            <a:srgbClr val="FF33CC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20539899">
            <a:off x="1143000" y="2618286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Two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 rot="20875291">
            <a:off x="1828800" y="3436187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Three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rot="20713439">
            <a:off x="2590800" y="43434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Four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 rot="20640028">
            <a:off x="3352800" y="5346415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Five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2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7" grpId="0"/>
      <p:bldP spid="11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2" descr="nature-landscape-3d-gif-animation-blog-spot-mobile-screen-sav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57200"/>
            <a:ext cx="8382000" cy="6096000"/>
          </a:xfrm>
          <a:prstGeom prst="rect">
            <a:avLst/>
          </a:prstGeom>
        </p:spPr>
      </p:pic>
      <p:sp>
        <p:nvSpPr>
          <p:cNvPr id="3" name="Explosion 2 2"/>
          <p:cNvSpPr/>
          <p:nvPr/>
        </p:nvSpPr>
        <p:spPr>
          <a:xfrm>
            <a:off x="228600" y="228600"/>
            <a:ext cx="2438400" cy="2057400"/>
          </a:xfrm>
          <a:prstGeom prst="irregularSeal2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rPr>
              <a:t>Input</a:t>
            </a:r>
            <a:endParaRPr lang="en-US" sz="3200" dirty="0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 rot="1083950">
            <a:off x="1469613" y="5083599"/>
            <a:ext cx="7566593" cy="1137993"/>
          </a:xfrm>
          <a:prstGeom prst="homePlate">
            <a:avLst>
              <a:gd name="adj" fmla="val 24504"/>
            </a:avLst>
          </a:prstGeom>
          <a:solidFill>
            <a:srgbClr val="92D05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Students repeat the rhyme after teacher.</a:t>
            </a:r>
            <a:endParaRPr lang="en-US" sz="3200" b="1" dirty="0">
              <a:ln w="18415" cmpd="sng">
                <a:solidFill>
                  <a:srgbClr val="FF0000"/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nature-landscape-3d-gif-animation-blog-spot-mobile-screen-sav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457200"/>
            <a:ext cx="8382000" cy="6096000"/>
          </a:xfrm>
        </p:spPr>
      </p:pic>
      <p:pic>
        <p:nvPicPr>
          <p:cNvPr id="4" name="Picture 3" descr="Fish-10-LF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359307" flipH="1" flipV="1">
            <a:off x="5041655" y="5231696"/>
            <a:ext cx="1159624" cy="1020034"/>
          </a:xfrm>
          <a:prstGeom prst="rect">
            <a:avLst/>
          </a:prstGeom>
        </p:spPr>
      </p:pic>
      <p:pic>
        <p:nvPicPr>
          <p:cNvPr id="5" name="Picture 4" descr="blue_fish_png_by_mysticmorning-d4twsj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4648200"/>
            <a:ext cx="1219199" cy="762677"/>
          </a:xfrm>
          <a:prstGeom prst="rect">
            <a:avLst/>
          </a:prstGeom>
        </p:spPr>
      </p:pic>
      <p:pic>
        <p:nvPicPr>
          <p:cNvPr id="6" name="Picture 5" descr="fis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031072" flipV="1">
            <a:off x="3083355" y="4990569"/>
            <a:ext cx="1849176" cy="1213522"/>
          </a:xfrm>
          <a:prstGeom prst="rect">
            <a:avLst/>
          </a:prstGeom>
        </p:spPr>
      </p:pic>
      <p:pic>
        <p:nvPicPr>
          <p:cNvPr id="7" name="Picture 6" descr="Tropical-Fis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5410200"/>
            <a:ext cx="1331806" cy="947737"/>
          </a:xfrm>
          <a:prstGeom prst="rect">
            <a:avLst/>
          </a:prstGeom>
        </p:spPr>
      </p:pic>
      <p:pic>
        <p:nvPicPr>
          <p:cNvPr id="8" name="Picture 7" descr="tumblr_mk8eyq8URf1s5jjtzo1_128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 flipV="1">
            <a:off x="5943600" y="4953000"/>
            <a:ext cx="2133600" cy="9086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53200" y="5715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One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5715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three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6019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two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5334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four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6019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five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k_Po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0"/>
            <a:ext cx="8619836" cy="6241311"/>
          </a:xfrm>
          <a:prstGeom prst="rect">
            <a:avLst/>
          </a:prstGeom>
        </p:spPr>
      </p:pic>
      <p:pic>
        <p:nvPicPr>
          <p:cNvPr id="5" name="Content Placeholder 4" descr="kid-fishing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0" y="2209800"/>
            <a:ext cx="1828541" cy="1581150"/>
          </a:xfrm>
        </p:spPr>
      </p:pic>
      <p:sp>
        <p:nvSpPr>
          <p:cNvPr id="4" name="TextBox 3"/>
          <p:cNvSpPr txBox="1"/>
          <p:nvPr/>
        </p:nvSpPr>
        <p:spPr>
          <a:xfrm>
            <a:off x="1600200" y="1295400"/>
            <a:ext cx="7543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Once I caught a fish alive.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20"/>
                            </p:stCondLst>
                            <p:childTnLst>
                              <p:par>
                                <p:cTn id="11" presetID="33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>
                                      <p:cBhvr override="childStyle">
                                        <p:cTn id="1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920"/>
                            </p:stCondLst>
                            <p:childTnLst>
                              <p:par>
                                <p:cTn id="18" presetID="2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nature-landscape-3d-gif-animation-blog-spot-mobile-screen-saver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457200"/>
            <a:ext cx="8382000" cy="6096000"/>
          </a:xfrm>
        </p:spPr>
      </p:pic>
      <p:pic>
        <p:nvPicPr>
          <p:cNvPr id="4" name="Picture 3" descr="Fish-10-LF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359307" flipH="1" flipV="1">
            <a:off x="3822455" y="4774496"/>
            <a:ext cx="1159624" cy="1020034"/>
          </a:xfrm>
          <a:prstGeom prst="rect">
            <a:avLst/>
          </a:prstGeom>
        </p:spPr>
      </p:pic>
      <p:pic>
        <p:nvPicPr>
          <p:cNvPr id="5" name="Picture 4" descr="blue_fish_png_by_mysticmorning-d4twsj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9200" y="4648200"/>
            <a:ext cx="1219199" cy="762677"/>
          </a:xfrm>
          <a:prstGeom prst="rect">
            <a:avLst/>
          </a:prstGeom>
        </p:spPr>
      </p:pic>
      <p:pic>
        <p:nvPicPr>
          <p:cNvPr id="6" name="Picture 5" descr="fis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031072" flipV="1">
            <a:off x="2397555" y="4685770"/>
            <a:ext cx="1849176" cy="1213522"/>
          </a:xfrm>
          <a:prstGeom prst="rect">
            <a:avLst/>
          </a:prstGeom>
        </p:spPr>
      </p:pic>
      <p:pic>
        <p:nvPicPr>
          <p:cNvPr id="7" name="Picture 6" descr="Tropical-Fis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5105400"/>
            <a:ext cx="1331806" cy="947737"/>
          </a:xfrm>
          <a:prstGeom prst="rect">
            <a:avLst/>
          </a:prstGeom>
        </p:spPr>
      </p:pic>
      <p:pic>
        <p:nvPicPr>
          <p:cNvPr id="8" name="Picture 7" descr="tumblr_mk8eyq8URf1s5jjtzo1_128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0800000" flipV="1">
            <a:off x="4800600" y="5029200"/>
            <a:ext cx="2133600" cy="9086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57800" y="5943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six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54102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eight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6200" y="5638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seven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71600" y="54102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nine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58674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ten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" name="Picture 16" descr="tumblr_mk8eyq8URf1s5jjtzo1_128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9437505" flipV="1">
            <a:off x="7986243" y="4713969"/>
            <a:ext cx="753396" cy="320842"/>
          </a:xfrm>
          <a:prstGeom prst="rect">
            <a:avLst/>
          </a:prstGeom>
        </p:spPr>
      </p:pic>
      <p:pic>
        <p:nvPicPr>
          <p:cNvPr id="18" name="Picture 17" descr="Fish-10-LFD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11097061" flipH="1" flipV="1">
            <a:off x="8095562" y="5083656"/>
            <a:ext cx="508730" cy="447491"/>
          </a:xfrm>
          <a:prstGeom prst="rect">
            <a:avLst/>
          </a:prstGeom>
        </p:spPr>
      </p:pic>
      <p:pic>
        <p:nvPicPr>
          <p:cNvPr id="19" name="Picture 18" descr="fish-icon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9498168" flipV="1">
            <a:off x="6473311" y="4708440"/>
            <a:ext cx="844299" cy="554071"/>
          </a:xfrm>
          <a:prstGeom prst="rect">
            <a:avLst/>
          </a:prstGeom>
        </p:spPr>
      </p:pic>
      <p:pic>
        <p:nvPicPr>
          <p:cNvPr id="20" name="Picture 19" descr="blue_fish_png_by_mysticmorning-d4twsja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91200" y="4648200"/>
            <a:ext cx="731952" cy="457877"/>
          </a:xfrm>
          <a:prstGeom prst="rect">
            <a:avLst/>
          </a:prstGeom>
        </p:spPr>
      </p:pic>
      <p:pic>
        <p:nvPicPr>
          <p:cNvPr id="21" name="Picture 20" descr="Tropical-Fish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rot="20312395">
            <a:off x="7299268" y="4824264"/>
            <a:ext cx="631012" cy="449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0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1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pond_png_by_moonglowlilly-d5ncbt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-990600"/>
            <a:ext cx="8610599" cy="7315200"/>
          </a:xfrm>
        </p:spPr>
      </p:pic>
      <p:pic>
        <p:nvPicPr>
          <p:cNvPr id="5" name="Picture 4" descr="Palm-Tree-Requested-HQ-psd637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0950"/>
            <a:ext cx="3429000" cy="4829578"/>
          </a:xfrm>
          <a:prstGeom prst="rect">
            <a:avLst/>
          </a:prstGeom>
        </p:spPr>
      </p:pic>
      <p:pic>
        <p:nvPicPr>
          <p:cNvPr id="6" name="Picture 5" descr="png_tree_ab_by_paradise234-d5gy7u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1" y="207264"/>
            <a:ext cx="4038600" cy="3069336"/>
          </a:xfrm>
          <a:prstGeom prst="rect">
            <a:avLst/>
          </a:prstGeom>
        </p:spPr>
      </p:pic>
      <p:pic>
        <p:nvPicPr>
          <p:cNvPr id="9" name="Picture 8" descr="Fishing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2575" y="2743200"/>
            <a:ext cx="3171825" cy="2209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76400" y="5555159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Then I let it go again.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nature-landscape-3d-gif-animation-blog-spot-mobile-screen-save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81000"/>
            <a:ext cx="8382000" cy="6172200"/>
          </a:xfrm>
          <a:prstGeom prst="rect">
            <a:avLst/>
          </a:prstGeom>
        </p:spPr>
      </p:pic>
      <p:sp>
        <p:nvSpPr>
          <p:cNvPr id="4" name="Explosion 2 3"/>
          <p:cNvSpPr/>
          <p:nvPr/>
        </p:nvSpPr>
        <p:spPr>
          <a:xfrm>
            <a:off x="228600" y="228600"/>
            <a:ext cx="3733800" cy="2133600"/>
          </a:xfrm>
          <a:prstGeom prst="irregularSeal2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</a:rPr>
              <a:t>Practice</a:t>
            </a:r>
            <a:endParaRPr lang="en-US" sz="3200" dirty="0">
              <a:ln>
                <a:solidFill>
                  <a:srgbClr val="FF000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 rot="1083950">
            <a:off x="1479770" y="5019710"/>
            <a:ext cx="7154551" cy="1137993"/>
          </a:xfrm>
          <a:prstGeom prst="homePlate">
            <a:avLst>
              <a:gd name="adj" fmla="val 24504"/>
            </a:avLst>
          </a:prstGeom>
          <a:solidFill>
            <a:srgbClr val="92D05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b="1" dirty="0" smtClean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/>
              </a:rPr>
              <a:t>O</a:t>
            </a:r>
            <a:r>
              <a:rPr lang="en-US" sz="4800" b="1" dirty="0" smtClean="0">
                <a:ln>
                  <a:solidFill>
                    <a:srgbClr val="FFC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pen your book ( page no: 44 )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381000"/>
            <a:ext cx="8305800" cy="762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dirty="0" smtClean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Compare lines with your text book.</a:t>
            </a:r>
            <a:endParaRPr lang="en-US" sz="4000" dirty="0">
              <a:ln>
                <a:solidFill>
                  <a:srgbClr val="00B0F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295400"/>
            <a:ext cx="4114800" cy="518160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95800" y="1143000"/>
            <a:ext cx="4267200" cy="5334000"/>
          </a:xfrm>
          <a:prstGeom prst="rect">
            <a:avLst/>
          </a:prstGeom>
          <a:solidFill>
            <a:srgbClr val="6666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hoto0155.jpg"/>
          <p:cNvPicPr>
            <a:picLocks noChangeAspect="1"/>
          </p:cNvPicPr>
          <p:nvPr/>
        </p:nvPicPr>
        <p:blipFill>
          <a:blip r:embed="rId2"/>
          <a:srcRect t="7500"/>
          <a:stretch>
            <a:fillRect/>
          </a:stretch>
        </p:blipFill>
        <p:spPr>
          <a:xfrm rot="5400000">
            <a:off x="-236682" y="1760683"/>
            <a:ext cx="5333999" cy="4098636"/>
          </a:xfrm>
          <a:prstGeom prst="rect">
            <a:avLst/>
          </a:prstGeom>
        </p:spPr>
      </p:pic>
      <p:sp>
        <p:nvSpPr>
          <p:cNvPr id="9" name="Content Placeholder 15"/>
          <p:cNvSpPr txBox="1">
            <a:spLocks/>
          </p:cNvSpPr>
          <p:nvPr/>
        </p:nvSpPr>
        <p:spPr>
          <a:xfrm>
            <a:off x="4648201" y="1447800"/>
            <a:ext cx="3962400" cy="4800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One two three four five,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Once I caught a fish alive.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Six seven eight nine ten,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Then I let it go again.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Up Arrow 6"/>
          <p:cNvSpPr/>
          <p:nvPr/>
        </p:nvSpPr>
        <p:spPr>
          <a:xfrm>
            <a:off x="4724400" y="1905000"/>
            <a:ext cx="381000" cy="609600"/>
          </a:xfrm>
          <a:prstGeom prst="upArrow">
            <a:avLst>
              <a:gd name="adj1" fmla="val 21818"/>
              <a:gd name="adj2" fmla="val 525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>
            <a:off x="4724400" y="5029200"/>
            <a:ext cx="381000" cy="609600"/>
          </a:xfrm>
          <a:prstGeom prst="upArrow">
            <a:avLst>
              <a:gd name="adj1" fmla="val 21818"/>
              <a:gd name="adj2" fmla="val 525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>
            <a:off x="4648200" y="3962400"/>
            <a:ext cx="381000" cy="609600"/>
          </a:xfrm>
          <a:prstGeom prst="upArrow">
            <a:avLst>
              <a:gd name="adj1" fmla="val 21818"/>
              <a:gd name="adj2" fmla="val 525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>
            <a:off x="4648200" y="2819400"/>
            <a:ext cx="381000" cy="609600"/>
          </a:xfrm>
          <a:prstGeom prst="upArrow">
            <a:avLst>
              <a:gd name="adj1" fmla="val 21818"/>
              <a:gd name="adj2" fmla="val 52500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rot="10800000">
            <a:off x="1447802" y="4876800"/>
            <a:ext cx="2133598" cy="1588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1447802" y="5181600"/>
            <a:ext cx="2285998" cy="1588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>
            <a:off x="1447802" y="5410200"/>
            <a:ext cx="2209798" cy="1588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1524000" y="5713411"/>
            <a:ext cx="2209798" cy="1588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5625 -2.22222E-6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5625 4.44444E-6 " pathEditMode="relative" rAng="0" ptsTypes="AA">
                                      <p:cBhvr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0.56667 -2.22222E-6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5625 2.22222E-6 " pathEditMode="relative" rAng="0" ptsTypes="AA">
                                      <p:cBhvr>
                                        <p:cTn id="6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7" grpId="1" animBg="1"/>
      <p:bldP spid="8" grpId="0" animBg="1"/>
      <p:bldP spid="8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algn="ctr">
              <a:buNone/>
            </a:pPr>
            <a:r>
              <a:rPr lang="en-US" sz="4400" dirty="0" smtClean="0">
                <a:ln>
                  <a:solidFill>
                    <a:srgbClr val="FFFF0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Group Work</a:t>
            </a:r>
          </a:p>
          <a:p>
            <a:pPr marL="342900" lvl="1" indent="-342900" algn="ctr">
              <a:buNone/>
            </a:pPr>
            <a:r>
              <a:rPr lang="en-US" dirty="0" smtClean="0">
                <a:ln>
                  <a:solidFill>
                    <a:srgbClr val="FF000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Recite the rhyme in chain drill</a:t>
            </a:r>
            <a:endParaRPr lang="en-US" dirty="0">
              <a:ln>
                <a:solidFill>
                  <a:srgbClr val="FF0000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38200" y="2590800"/>
            <a:ext cx="1371595" cy="689260"/>
            <a:chOff x="0" y="0"/>
            <a:chExt cx="1371595" cy="68926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7" name="Rounded Rectangle 6"/>
            <p:cNvSpPr/>
            <p:nvPr/>
          </p:nvSpPr>
          <p:spPr>
            <a:xfrm>
              <a:off x="0" y="0"/>
              <a:ext cx="1371595" cy="689260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33647" y="33647"/>
              <a:ext cx="1304301" cy="6219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57150" rIns="114300" bIns="5715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000" kern="1200" dirty="0" smtClean="0"/>
                <a:t>Group </a:t>
              </a:r>
              <a:endParaRPr lang="en-US" sz="3000" kern="12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286000" y="3352800"/>
            <a:ext cx="5943600" cy="990600"/>
            <a:chOff x="1523998" y="0"/>
            <a:chExt cx="6324598" cy="68926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2" name="Right Arrow 11"/>
            <p:cNvSpPr/>
            <p:nvPr/>
          </p:nvSpPr>
          <p:spPr>
            <a:xfrm>
              <a:off x="1523998" y="0"/>
              <a:ext cx="6324598" cy="689260"/>
            </a:xfrm>
            <a:prstGeom prst="rightArrow">
              <a:avLst>
                <a:gd name="adj1" fmla="val 75000"/>
                <a:gd name="adj2" fmla="val 50000"/>
              </a:avLst>
            </a:prstGeom>
            <a:sp3d z="-152400" extrusionH="63500" prstMaterial="dkEdge">
              <a:bevelT w="14445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ight Arrow 4"/>
            <p:cNvSpPr/>
            <p:nvPr/>
          </p:nvSpPr>
          <p:spPr>
            <a:xfrm>
              <a:off x="1523998" y="86157"/>
              <a:ext cx="6066125" cy="516946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/>
            <a:p>
              <a:pPr marL="285750" lvl="1" indent="-28575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600" kern="12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8200" y="3429000"/>
            <a:ext cx="1432554" cy="725537"/>
            <a:chOff x="685794" y="0"/>
            <a:chExt cx="1432554" cy="72553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Rounded Rectangle 14"/>
            <p:cNvSpPr/>
            <p:nvPr/>
          </p:nvSpPr>
          <p:spPr>
            <a:xfrm>
              <a:off x="685794" y="0"/>
              <a:ext cx="1432554" cy="725537"/>
            </a:xfrm>
            <a:prstGeom prst="roundRect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721212" y="35418"/>
              <a:ext cx="1361718" cy="65470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60960" rIns="121920" bIns="6096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smtClean="0"/>
                <a:t>Group</a:t>
              </a:r>
              <a:endParaRPr lang="en-US" sz="3200" kern="12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438400" y="4419600"/>
            <a:ext cx="5867400" cy="990600"/>
            <a:chOff x="1523998" y="0"/>
            <a:chExt cx="6324598" cy="68926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1" name="Right Arrow 20"/>
            <p:cNvSpPr/>
            <p:nvPr/>
          </p:nvSpPr>
          <p:spPr>
            <a:xfrm>
              <a:off x="1523998" y="0"/>
              <a:ext cx="6324598" cy="689260"/>
            </a:xfrm>
            <a:prstGeom prst="rightArrow">
              <a:avLst>
                <a:gd name="adj1" fmla="val 75000"/>
                <a:gd name="adj2" fmla="val 50000"/>
              </a:avLst>
            </a:prstGeom>
            <a:sp3d z="-152400" extrusionH="63500" prstMaterial="dkEdge">
              <a:bevelT w="14445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ight Arrow 4"/>
            <p:cNvSpPr/>
            <p:nvPr/>
          </p:nvSpPr>
          <p:spPr>
            <a:xfrm>
              <a:off x="1523998" y="86157"/>
              <a:ext cx="6066125" cy="516946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/>
            <a:p>
              <a:pPr marL="285750" lvl="1" indent="-28575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600" kern="12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8200" y="4572000"/>
            <a:ext cx="1508755" cy="725537"/>
            <a:chOff x="838208" y="762000"/>
            <a:chExt cx="1280155" cy="725537"/>
          </a:xfrm>
          <a:solidFill>
            <a:srgbClr val="0070C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4" name="Rounded Rectangle 23"/>
            <p:cNvSpPr/>
            <p:nvPr/>
          </p:nvSpPr>
          <p:spPr>
            <a:xfrm>
              <a:off x="838208" y="762000"/>
              <a:ext cx="1280155" cy="725537"/>
            </a:xfrm>
            <a:prstGeom prst="roundRect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-16207560"/>
                <a:satOff val="33334"/>
                <a:lumOff val="-2549"/>
                <a:alphaOff val="0"/>
              </a:schemeClr>
            </a:fillRef>
            <a:effectRef idx="2">
              <a:schemeClr val="accent2">
                <a:hueOff val="-16207560"/>
                <a:satOff val="33334"/>
                <a:lumOff val="-254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ounded Rectangle 4"/>
            <p:cNvSpPr/>
            <p:nvPr/>
          </p:nvSpPr>
          <p:spPr>
            <a:xfrm>
              <a:off x="873626" y="797418"/>
              <a:ext cx="1209319" cy="654701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53340" rIns="106680" bIns="5334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Group</a:t>
              </a:r>
              <a:endParaRPr lang="en-US" sz="2800" kern="12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438400" y="5486400"/>
            <a:ext cx="6019800" cy="990600"/>
            <a:chOff x="1523998" y="0"/>
            <a:chExt cx="6324598" cy="68926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Right Arrow 26"/>
            <p:cNvSpPr/>
            <p:nvPr/>
          </p:nvSpPr>
          <p:spPr>
            <a:xfrm>
              <a:off x="1523998" y="0"/>
              <a:ext cx="6324598" cy="689260"/>
            </a:xfrm>
            <a:prstGeom prst="rightArrow">
              <a:avLst>
                <a:gd name="adj1" fmla="val 75000"/>
                <a:gd name="adj2" fmla="val 50000"/>
              </a:avLst>
            </a:prstGeom>
            <a:sp3d z="-152400" extrusionH="63500" prstMaterial="dkEdge">
              <a:bevelT w="14445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ight Arrow 4"/>
            <p:cNvSpPr/>
            <p:nvPr/>
          </p:nvSpPr>
          <p:spPr>
            <a:xfrm>
              <a:off x="1523998" y="86157"/>
              <a:ext cx="6066125" cy="516946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/>
            <a:p>
              <a:pPr marL="285750" lvl="1" indent="-28575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600" kern="1200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38200" y="5562600"/>
            <a:ext cx="1442436" cy="725537"/>
            <a:chOff x="447312" y="2133600"/>
            <a:chExt cx="1442436" cy="72553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0" name="Rounded Rectangle 29"/>
            <p:cNvSpPr/>
            <p:nvPr/>
          </p:nvSpPr>
          <p:spPr>
            <a:xfrm>
              <a:off x="457194" y="2133600"/>
              <a:ext cx="1432554" cy="725537"/>
            </a:xfrm>
            <a:prstGeom prst="roundRect">
              <a:avLst/>
            </a:prstGeom>
            <a:solidFill>
              <a:srgbClr val="00B050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Rounded Rectangle 4"/>
            <p:cNvSpPr/>
            <p:nvPr/>
          </p:nvSpPr>
          <p:spPr>
            <a:xfrm>
              <a:off x="447312" y="2164699"/>
              <a:ext cx="1361718" cy="65470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60960" rIns="121920" bIns="6096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smtClean="0"/>
                <a:t>Group</a:t>
              </a:r>
              <a:endParaRPr lang="en-US" sz="3200" kern="12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09800" y="2438400"/>
            <a:ext cx="5791200" cy="914399"/>
            <a:chOff x="1523998" y="0"/>
            <a:chExt cx="6324598" cy="68926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Right Arrow 17"/>
            <p:cNvSpPr/>
            <p:nvPr/>
          </p:nvSpPr>
          <p:spPr>
            <a:xfrm>
              <a:off x="1523998" y="0"/>
              <a:ext cx="6324598" cy="689260"/>
            </a:xfrm>
            <a:prstGeom prst="rightArrow">
              <a:avLst>
                <a:gd name="adj1" fmla="val 75000"/>
                <a:gd name="adj2" fmla="val 50000"/>
              </a:avLst>
            </a:prstGeom>
            <a:sp3d z="-152400" extrusionH="63500" prstMaterial="dkEdge">
              <a:bevelT w="14445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ight Arrow 4"/>
            <p:cNvSpPr/>
            <p:nvPr/>
          </p:nvSpPr>
          <p:spPr>
            <a:xfrm>
              <a:off x="1523998" y="86157"/>
              <a:ext cx="6066125" cy="516946"/>
            </a:xfrm>
            <a:prstGeom prst="rect">
              <a:avLst/>
            </a:prstGeom>
            <a:sp3d z="-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860" tIns="22860" rIns="22860" bIns="22860" numCol="1" spcCol="1270" anchor="t" anchorCtr="0">
              <a:noAutofit/>
            </a:bodyPr>
            <a:lstStyle/>
            <a:p>
              <a:pPr marL="285750" lvl="1" indent="-28575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3600" kern="1200" dirty="0"/>
            </a:p>
          </p:txBody>
        </p:sp>
      </p:grpSp>
      <p:sp>
        <p:nvSpPr>
          <p:cNvPr id="33" name="Rectangle 32"/>
          <p:cNvSpPr/>
          <p:nvPr/>
        </p:nvSpPr>
        <p:spPr>
          <a:xfrm>
            <a:off x="2209800" y="2514600"/>
            <a:ext cx="55249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>
                  <a:solidFill>
                    <a:srgbClr val="FF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One two three  four five</a:t>
            </a:r>
            <a:endParaRPr lang="en-US" sz="4000" b="1" dirty="0">
              <a:ln>
                <a:solidFill>
                  <a:srgbClr val="FF000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209800" y="3429000"/>
            <a:ext cx="60324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spc="50" dirty="0" smtClean="0">
                <a:ln w="11430">
                  <a:solidFill>
                    <a:srgbClr val="00B05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Once I caught a fish alive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.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286000" y="5540514"/>
            <a:ext cx="48606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259020"/>
                </a:solidFill>
              </a:rPr>
              <a:t>Then I let it go again</a:t>
            </a:r>
            <a:r>
              <a:rPr lang="en-US" sz="4000" b="1" dirty="0" smtClean="0">
                <a:ln w="190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2590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en-US" sz="4000" b="1" dirty="0">
              <a:ln w="1905">
                <a:solidFill>
                  <a:schemeClr val="accent5">
                    <a:lumMod val="75000"/>
                  </a:schemeClr>
                </a:solidFill>
              </a:ln>
              <a:solidFill>
                <a:srgbClr val="25902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62200" y="4495800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4000" b="1" dirty="0" smtClean="0">
                <a:ln>
                  <a:solidFill>
                    <a:srgbClr val="FF3399"/>
                  </a:solidFill>
                </a:ln>
                <a:solidFill>
                  <a:srgbClr val="6666FF"/>
                </a:solidFill>
              </a:rPr>
              <a:t>Six seven eight nine ten </a:t>
            </a:r>
            <a:endParaRPr lang="en-US" sz="4000" b="1" dirty="0">
              <a:ln>
                <a:solidFill>
                  <a:srgbClr val="FF3399"/>
                </a:solidFill>
              </a:ln>
              <a:solidFill>
                <a:srgbClr val="6666FF"/>
              </a:solidFill>
            </a:endParaRPr>
          </a:p>
        </p:txBody>
      </p:sp>
      <p:sp>
        <p:nvSpPr>
          <p:cNvPr id="41" name="Circular Arrow 40"/>
          <p:cNvSpPr/>
          <p:nvPr/>
        </p:nvSpPr>
        <p:spPr>
          <a:xfrm rot="16614688">
            <a:off x="-777169" y="3205144"/>
            <a:ext cx="3983327" cy="2447239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19434"/>
            </a:avLst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Circular Arrow 41"/>
          <p:cNvSpPr/>
          <p:nvPr/>
        </p:nvSpPr>
        <p:spPr>
          <a:xfrm rot="5400000">
            <a:off x="7696200" y="4800600"/>
            <a:ext cx="1219200" cy="1219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23381"/>
            </a:avLst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Circular Arrow 42"/>
          <p:cNvSpPr/>
          <p:nvPr/>
        </p:nvSpPr>
        <p:spPr>
          <a:xfrm rot="5400000">
            <a:off x="7620000" y="3733800"/>
            <a:ext cx="1219200" cy="1219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2338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Circular Arrow 43"/>
          <p:cNvSpPr/>
          <p:nvPr/>
        </p:nvSpPr>
        <p:spPr>
          <a:xfrm rot="5400000">
            <a:off x="7543800" y="2438400"/>
            <a:ext cx="1219200" cy="12192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0"/>
              <a:gd name="adj5" fmla="val 23381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41" grpId="0" animBg="1"/>
      <p:bldP spid="42" grpId="0" animBg="1"/>
      <p:bldP spid="43" grpId="0" animBg="1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2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838200" y="4572000"/>
            <a:ext cx="6858000" cy="685800"/>
          </a:xfrm>
          <a:prstGeom prst="flowChartTerminator">
            <a:avLst/>
          </a:prstGeom>
          <a:solidFill>
            <a:srgbClr val="00B05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One two three four five,</a:t>
            </a:r>
          </a:p>
        </p:txBody>
      </p:sp>
      <p:pic>
        <p:nvPicPr>
          <p:cNvPr id="9" name="Picture 8" descr="boad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-762000"/>
            <a:ext cx="6477000" cy="685800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>
            <a:off x="2667000" y="533400"/>
            <a:ext cx="3581400" cy="2057400"/>
          </a:xfrm>
          <a:prstGeom prst="wedgeEllipseCallout">
            <a:avLst>
              <a:gd name="adj1" fmla="val -1684"/>
              <a:gd name="adj2" fmla="val 129862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FF0000"/>
                </a:solidFill>
              </a:rPr>
              <a:t>Say the next line in pair</a:t>
            </a:r>
            <a:endParaRPr lang="en-US" sz="36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Flowchart: Terminator 10"/>
          <p:cNvSpPr/>
          <p:nvPr/>
        </p:nvSpPr>
        <p:spPr>
          <a:xfrm>
            <a:off x="685800" y="5562600"/>
            <a:ext cx="6858000" cy="685800"/>
          </a:xfrm>
          <a:prstGeom prst="flowChartTerminator">
            <a:avLst/>
          </a:prstGeom>
          <a:solidFill>
            <a:srgbClr val="00B05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--------------------------------</a:t>
            </a:r>
          </a:p>
        </p:txBody>
      </p:sp>
      <p:sp>
        <p:nvSpPr>
          <p:cNvPr id="13" name="Flowchart: Terminator 12"/>
          <p:cNvSpPr/>
          <p:nvPr/>
        </p:nvSpPr>
        <p:spPr>
          <a:xfrm>
            <a:off x="838200" y="4572000"/>
            <a:ext cx="6858000" cy="685800"/>
          </a:xfrm>
          <a:prstGeom prst="flowChartTerminator">
            <a:avLst/>
          </a:prstGeom>
          <a:solidFill>
            <a:srgbClr val="00B05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Six seven eight nine ten,</a:t>
            </a:r>
          </a:p>
        </p:txBody>
      </p:sp>
      <p:sp>
        <p:nvSpPr>
          <p:cNvPr id="14" name="Flowchart: Terminator 13"/>
          <p:cNvSpPr/>
          <p:nvPr/>
        </p:nvSpPr>
        <p:spPr>
          <a:xfrm>
            <a:off x="685800" y="5562600"/>
            <a:ext cx="6858000" cy="685800"/>
          </a:xfrm>
          <a:prstGeom prst="flowChartTerminator">
            <a:avLst/>
          </a:prstGeom>
          <a:solidFill>
            <a:srgbClr val="00B050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--------------------------------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17 1.11111E-6 C -0.07917 0.04676 -0.02361 0.08264 0.04444 0.08264 C 0.11475 0.08264 0.17083 0.04676 0.17083 1.11111E-6 C 0.17083 -0.04676 0.22639 -0.08264 0.29652 -0.08264 C 0.36475 -0.08264 0.42083 -0.04676 0.42083 1.11111E-6 " pathEditMode="relative" rAng="0" ptsTypes="fffff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6" grpId="0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381000"/>
            <a:ext cx="8229600" cy="60198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defRPr/>
            </a:pP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1524000" y="304800"/>
            <a:ext cx="5791200" cy="3352800"/>
          </a:xfrm>
          <a:prstGeom prst="cloudCallout">
            <a:avLst>
              <a:gd name="adj1" fmla="val -50409"/>
              <a:gd name="adj2" fmla="val 74099"/>
            </a:avLst>
          </a:prstGeom>
          <a:solidFill>
            <a:srgbClr val="CC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perspectiveRelaxed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</a:rPr>
              <a:t>Evaluation</a:t>
            </a:r>
            <a:endParaRPr lang="en-US" sz="5400" dirty="0">
              <a:ln>
                <a:solidFill>
                  <a:srgbClr val="FFFF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1447800" y="990600"/>
            <a:ext cx="5562600" cy="5334000"/>
          </a:xfrm>
          <a:prstGeom prst="foldedCorner">
            <a:avLst/>
          </a:prstGeom>
          <a:solidFill>
            <a:srgbClr val="CCFFFF"/>
          </a:solidFill>
          <a:effectLst>
            <a:glow rad="2286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4400" b="1" dirty="0" smtClean="0">
                <a:ln>
                  <a:solidFill>
                    <a:srgbClr val="FFFF00"/>
                  </a:solidFill>
                </a:ln>
                <a:solidFill>
                  <a:srgbClr val="259020"/>
                </a:solidFill>
                <a:latin typeface="Times New Roman" pitchFamily="18" charset="0"/>
                <a:cs typeface="Times New Roman" pitchFamily="18" charset="0"/>
              </a:rPr>
              <a:t>Read individually 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endParaRPr lang="en-US" sz="3600" b="1" dirty="0" smtClean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800100" lvl="1" indent="-342900" algn="ctr">
              <a:spcBef>
                <a:spcPct val="20000"/>
              </a:spcBef>
              <a:defRPr/>
            </a:pPr>
            <a:r>
              <a:rPr lang="en-US" sz="36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One two three four five,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36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Once I caught a fish alive.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36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Six seven eight nine ten,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36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Then I let it go again.</a:t>
            </a:r>
            <a:endParaRPr lang="en-US" sz="3600" b="1" dirty="0">
              <a:ln>
                <a:solidFill>
                  <a:srgbClr val="FFFF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371600" y="1066800"/>
            <a:ext cx="6781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4800" b="1" dirty="0" smtClean="0">
                <a:ln/>
                <a:solidFill>
                  <a:schemeClr val="accent3"/>
                </a:solidFill>
              </a:rPr>
              <a:t>Recite the rhyme with correct pronunciation.</a:t>
            </a:r>
            <a:endParaRPr lang="en-US" sz="48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2" name="Picture 11" descr="cute_school_of_fis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1" y="5059295"/>
            <a:ext cx="4038600" cy="1265304"/>
          </a:xfrm>
          <a:prstGeom prst="rect">
            <a:avLst/>
          </a:prstGeom>
        </p:spPr>
      </p:pic>
      <p:pic>
        <p:nvPicPr>
          <p:cNvPr id="13" name="Picture 12" descr="cute_school_of_fis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5059296"/>
            <a:ext cx="3886199" cy="1265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62200" y="1600200"/>
            <a:ext cx="4495800" cy="40386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Callout 3"/>
          <p:cNvSpPr/>
          <p:nvPr/>
        </p:nvSpPr>
        <p:spPr>
          <a:xfrm>
            <a:off x="3048000" y="457200"/>
            <a:ext cx="3124200" cy="2286000"/>
          </a:xfrm>
          <a:prstGeom prst="downArrowCallout">
            <a:avLst>
              <a:gd name="adj1" fmla="val 12532"/>
              <a:gd name="adj2" fmla="val 25000"/>
              <a:gd name="adj3" fmla="val 25000"/>
              <a:gd name="adj4" fmla="val 46276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rgbClr val="00B05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Remember</a:t>
            </a:r>
            <a:endParaRPr lang="en-US" sz="4800" dirty="0">
              <a:ln>
                <a:solidFill>
                  <a:srgbClr val="00B050"/>
                </a:solidFill>
              </a:ln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by-fishin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71600"/>
            <a:ext cx="6248400" cy="449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Content Placeholder 2" descr="1329929982-tomas_arad_gold-fish.pn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876800" y="4572000"/>
            <a:ext cx="1524000" cy="1076153"/>
          </a:xfrm>
        </p:spPr>
      </p:pic>
      <p:pic>
        <p:nvPicPr>
          <p:cNvPr id="7" name="Content Placeholder 2" descr="1329929982-tomas_arad_gold-fis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4600" y="4343400"/>
            <a:ext cx="1661382" cy="11731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0" y="457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Good bye.</a:t>
            </a:r>
            <a:endParaRPr lang="en-US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Custom Design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273</Words>
  <Application>Microsoft Office PowerPoint</Application>
  <PresentationFormat>On-screen Show (4:3)</PresentationFormat>
  <Paragraphs>81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Custom Design</vt:lpstr>
      <vt:lpstr>1_Custom Design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misam</dc:creator>
  <cp:lastModifiedBy>User</cp:lastModifiedBy>
  <cp:revision>135</cp:revision>
  <dcterms:created xsi:type="dcterms:W3CDTF">2006-08-16T00:00:00Z</dcterms:created>
  <dcterms:modified xsi:type="dcterms:W3CDTF">2013-09-06T14:31:58Z</dcterms:modified>
</cp:coreProperties>
</file>